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56" r:id="rId3"/>
    <p:sldId id="259" r:id="rId4"/>
    <p:sldId id="258" r:id="rId5"/>
    <p:sldId id="257" r:id="rId6"/>
    <p:sldId id="260" r:id="rId7"/>
  </p:sldIdLst>
  <p:sldSz cx="9144000" cy="6858000" type="screen4x3"/>
  <p:notesSz cx="6797675" cy="992663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33"/>
    <a:srgbClr val="66FF99"/>
    <a:srgbClr val="FF0066"/>
    <a:srgbClr val="FF99FF"/>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9" d="100"/>
          <a:sy n="109" d="100"/>
        </p:scale>
        <p:origin x="86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6D595855-154E-43F8-A492-50542ED47FC5}" type="datetimeFigureOut">
              <a:rPr lang="ru-RU" smtClean="0"/>
              <a:t>05.12.2022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9EF292B-9A78-47A7-82BA-2381222664E1}" type="slidenum">
              <a:rPr lang="ru-RU" smtClean="0"/>
              <a:t>‹#›</a:t>
            </a:fld>
            <a:endParaRPr lang="ru-RU"/>
          </a:p>
        </p:txBody>
      </p:sp>
    </p:spTree>
    <p:extLst>
      <p:ext uri="{BB962C8B-B14F-4D97-AF65-F5344CB8AC3E}">
        <p14:creationId xmlns:p14="http://schemas.microsoft.com/office/powerpoint/2010/main" val="4071248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D595855-154E-43F8-A492-50542ED47FC5}" type="datetimeFigureOut">
              <a:rPr lang="ru-RU" smtClean="0"/>
              <a:t>05.12.2022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9EF292B-9A78-47A7-82BA-2381222664E1}" type="slidenum">
              <a:rPr lang="ru-RU" smtClean="0"/>
              <a:t>‹#›</a:t>
            </a:fld>
            <a:endParaRPr lang="ru-RU"/>
          </a:p>
        </p:txBody>
      </p:sp>
    </p:spTree>
    <p:extLst>
      <p:ext uri="{BB962C8B-B14F-4D97-AF65-F5344CB8AC3E}">
        <p14:creationId xmlns:p14="http://schemas.microsoft.com/office/powerpoint/2010/main" val="29418965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D595855-154E-43F8-A492-50542ED47FC5}" type="datetimeFigureOut">
              <a:rPr lang="ru-RU" smtClean="0"/>
              <a:t>05.12.2022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9EF292B-9A78-47A7-82BA-2381222664E1}" type="slidenum">
              <a:rPr lang="ru-RU" smtClean="0"/>
              <a:t>‹#›</a:t>
            </a:fld>
            <a:endParaRPr lang="ru-RU"/>
          </a:p>
        </p:txBody>
      </p:sp>
    </p:spTree>
    <p:extLst>
      <p:ext uri="{BB962C8B-B14F-4D97-AF65-F5344CB8AC3E}">
        <p14:creationId xmlns:p14="http://schemas.microsoft.com/office/powerpoint/2010/main" val="1411593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D595855-154E-43F8-A492-50542ED47FC5}" type="datetimeFigureOut">
              <a:rPr lang="ru-RU" smtClean="0"/>
              <a:t>05.12.2022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9EF292B-9A78-47A7-82BA-2381222664E1}" type="slidenum">
              <a:rPr lang="ru-RU" smtClean="0"/>
              <a:t>‹#›</a:t>
            </a:fld>
            <a:endParaRPr lang="ru-RU"/>
          </a:p>
        </p:txBody>
      </p:sp>
    </p:spTree>
    <p:extLst>
      <p:ext uri="{BB962C8B-B14F-4D97-AF65-F5344CB8AC3E}">
        <p14:creationId xmlns:p14="http://schemas.microsoft.com/office/powerpoint/2010/main" val="1927567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6D595855-154E-43F8-A492-50542ED47FC5}" type="datetimeFigureOut">
              <a:rPr lang="ru-RU" smtClean="0"/>
              <a:t>05.12.2022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9EF292B-9A78-47A7-82BA-2381222664E1}" type="slidenum">
              <a:rPr lang="ru-RU" smtClean="0"/>
              <a:t>‹#›</a:t>
            </a:fld>
            <a:endParaRPr lang="ru-RU"/>
          </a:p>
        </p:txBody>
      </p:sp>
    </p:spTree>
    <p:extLst>
      <p:ext uri="{BB962C8B-B14F-4D97-AF65-F5344CB8AC3E}">
        <p14:creationId xmlns:p14="http://schemas.microsoft.com/office/powerpoint/2010/main" val="2009734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6D595855-154E-43F8-A492-50542ED47FC5}" type="datetimeFigureOut">
              <a:rPr lang="ru-RU" smtClean="0"/>
              <a:t>05.12.2022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9EF292B-9A78-47A7-82BA-2381222664E1}" type="slidenum">
              <a:rPr lang="ru-RU" smtClean="0"/>
              <a:t>‹#›</a:t>
            </a:fld>
            <a:endParaRPr lang="ru-RU"/>
          </a:p>
        </p:txBody>
      </p:sp>
    </p:spTree>
    <p:extLst>
      <p:ext uri="{BB962C8B-B14F-4D97-AF65-F5344CB8AC3E}">
        <p14:creationId xmlns:p14="http://schemas.microsoft.com/office/powerpoint/2010/main" val="3005633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6D595855-154E-43F8-A492-50542ED47FC5}" type="datetimeFigureOut">
              <a:rPr lang="ru-RU" smtClean="0"/>
              <a:t>05.12.2022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09EF292B-9A78-47A7-82BA-2381222664E1}" type="slidenum">
              <a:rPr lang="ru-RU" smtClean="0"/>
              <a:t>‹#›</a:t>
            </a:fld>
            <a:endParaRPr lang="ru-RU"/>
          </a:p>
        </p:txBody>
      </p:sp>
    </p:spTree>
    <p:extLst>
      <p:ext uri="{BB962C8B-B14F-4D97-AF65-F5344CB8AC3E}">
        <p14:creationId xmlns:p14="http://schemas.microsoft.com/office/powerpoint/2010/main" val="2622970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6D595855-154E-43F8-A492-50542ED47FC5}" type="datetimeFigureOut">
              <a:rPr lang="ru-RU" smtClean="0"/>
              <a:t>05.12.2022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09EF292B-9A78-47A7-82BA-2381222664E1}" type="slidenum">
              <a:rPr lang="ru-RU" smtClean="0"/>
              <a:t>‹#›</a:t>
            </a:fld>
            <a:endParaRPr lang="ru-RU"/>
          </a:p>
        </p:txBody>
      </p:sp>
    </p:spTree>
    <p:extLst>
      <p:ext uri="{BB962C8B-B14F-4D97-AF65-F5344CB8AC3E}">
        <p14:creationId xmlns:p14="http://schemas.microsoft.com/office/powerpoint/2010/main" val="17435915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D595855-154E-43F8-A492-50542ED47FC5}" type="datetimeFigureOut">
              <a:rPr lang="ru-RU" smtClean="0"/>
              <a:t>05.12.2022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09EF292B-9A78-47A7-82BA-2381222664E1}" type="slidenum">
              <a:rPr lang="ru-RU" smtClean="0"/>
              <a:t>‹#›</a:t>
            </a:fld>
            <a:endParaRPr lang="ru-RU"/>
          </a:p>
        </p:txBody>
      </p:sp>
    </p:spTree>
    <p:extLst>
      <p:ext uri="{BB962C8B-B14F-4D97-AF65-F5344CB8AC3E}">
        <p14:creationId xmlns:p14="http://schemas.microsoft.com/office/powerpoint/2010/main" val="42591498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D595855-154E-43F8-A492-50542ED47FC5}" type="datetimeFigureOut">
              <a:rPr lang="ru-RU" smtClean="0"/>
              <a:t>05.12.2022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9EF292B-9A78-47A7-82BA-2381222664E1}" type="slidenum">
              <a:rPr lang="ru-RU" smtClean="0"/>
              <a:t>‹#›</a:t>
            </a:fld>
            <a:endParaRPr lang="ru-RU"/>
          </a:p>
        </p:txBody>
      </p:sp>
    </p:spTree>
    <p:extLst>
      <p:ext uri="{BB962C8B-B14F-4D97-AF65-F5344CB8AC3E}">
        <p14:creationId xmlns:p14="http://schemas.microsoft.com/office/powerpoint/2010/main" val="1097911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D595855-154E-43F8-A492-50542ED47FC5}" type="datetimeFigureOut">
              <a:rPr lang="ru-RU" smtClean="0"/>
              <a:t>05.12.2022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9EF292B-9A78-47A7-82BA-2381222664E1}" type="slidenum">
              <a:rPr lang="ru-RU" smtClean="0"/>
              <a:t>‹#›</a:t>
            </a:fld>
            <a:endParaRPr lang="ru-RU"/>
          </a:p>
        </p:txBody>
      </p:sp>
    </p:spTree>
    <p:extLst>
      <p:ext uri="{BB962C8B-B14F-4D97-AF65-F5344CB8AC3E}">
        <p14:creationId xmlns:p14="http://schemas.microsoft.com/office/powerpoint/2010/main" val="34862450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33CC33"/>
            </a:gs>
            <a:gs pos="28000">
              <a:srgbClr val="92D050"/>
            </a:gs>
            <a:gs pos="58000">
              <a:schemeClr val="accent3">
                <a:lumMod val="60000"/>
                <a:lumOff val="40000"/>
              </a:schemeClr>
            </a:gs>
            <a:gs pos="84000">
              <a:schemeClr val="accent3">
                <a:lumMod val="40000"/>
                <a:lumOff val="60000"/>
              </a:schemeClr>
            </a:gs>
          </a:gsLst>
          <a:lin ang="5400000" scaled="1"/>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595855-154E-43F8-A492-50542ED47FC5}" type="datetimeFigureOut">
              <a:rPr lang="ru-RU" smtClean="0"/>
              <a:t>05.12.2022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EF292B-9A78-47A7-82BA-2381222664E1}" type="slidenum">
              <a:rPr lang="ru-RU" smtClean="0"/>
              <a:t>‹#›</a:t>
            </a:fld>
            <a:endParaRPr lang="ru-RU"/>
          </a:p>
        </p:txBody>
      </p:sp>
    </p:spTree>
    <p:extLst>
      <p:ext uri="{BB962C8B-B14F-4D97-AF65-F5344CB8AC3E}">
        <p14:creationId xmlns:p14="http://schemas.microsoft.com/office/powerpoint/2010/main" val="19343120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854902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descr="Профилактика гриппа - Профилактическая работа - Родителям - МБУ СШ  «Буревестник», город Екатеринбург"/>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59" y="126877"/>
            <a:ext cx="9118541" cy="6443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91417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304800" y="-19050"/>
            <a:ext cx="9753600" cy="6896100"/>
          </a:xfrm>
          <a:prstGeom prst="rect">
            <a:avLst/>
          </a:prstGeom>
        </p:spPr>
      </p:pic>
      <p:sp>
        <p:nvSpPr>
          <p:cNvPr id="4" name="Прямоугольник 3"/>
          <p:cNvSpPr/>
          <p:nvPr/>
        </p:nvSpPr>
        <p:spPr>
          <a:xfrm>
            <a:off x="4835769" y="4123592"/>
            <a:ext cx="4128719" cy="1177616"/>
          </a:xfrm>
          <a:prstGeom prst="rect">
            <a:avLst/>
          </a:prstGeom>
          <a:solidFill>
            <a:schemeClr val="accent5">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200" dirty="0" smtClean="0">
              <a:solidFill>
                <a:srgbClr val="FF0000"/>
              </a:solidFill>
            </a:endParaRPr>
          </a:p>
          <a:p>
            <a:pPr algn="ctr"/>
            <a:r>
              <a:rPr lang="ru-RU" sz="3200" dirty="0" smtClean="0">
                <a:solidFill>
                  <a:srgbClr val="C00000"/>
                </a:solidFill>
              </a:rPr>
              <a:t>Вызвать врача на дом</a:t>
            </a:r>
          </a:p>
          <a:p>
            <a:pPr algn="ctr"/>
            <a:r>
              <a:rPr lang="ru-RU" sz="3200" dirty="0" smtClean="0">
                <a:solidFill>
                  <a:srgbClr val="C00000"/>
                </a:solidFill>
              </a:rPr>
              <a:t>30-07-04 (доб.1)</a:t>
            </a:r>
          </a:p>
          <a:p>
            <a:pPr algn="ctr"/>
            <a:endParaRPr lang="ru-RU" dirty="0" smtClean="0">
              <a:solidFill>
                <a:srgbClr val="FF0000"/>
              </a:solidFill>
            </a:endParaRPr>
          </a:p>
          <a:p>
            <a:pPr algn="ctr"/>
            <a:endParaRPr lang="ru-RU" dirty="0">
              <a:solidFill>
                <a:srgbClr val="FF0000"/>
              </a:solidFill>
            </a:endParaRPr>
          </a:p>
        </p:txBody>
      </p:sp>
    </p:spTree>
    <p:extLst>
      <p:ext uri="{BB962C8B-B14F-4D97-AF65-F5344CB8AC3E}">
        <p14:creationId xmlns:p14="http://schemas.microsoft.com/office/powerpoint/2010/main" val="28756278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Стоит ли делать прививки в разгар пандемии — Российская газет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1540" y="3284983"/>
            <a:ext cx="4484440" cy="2991121"/>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07504" y="188640"/>
            <a:ext cx="8640960" cy="2862322"/>
          </a:xfrm>
          <a:prstGeom prst="rect">
            <a:avLst/>
          </a:prstGeom>
        </p:spPr>
        <p:txBody>
          <a:bodyPr wrap="square">
            <a:spAutoFit/>
          </a:bodyPr>
          <a:lstStyle/>
          <a:p>
            <a:r>
              <a:rPr lang="ru-RU" b="1" dirty="0">
                <a:latin typeface="Times New Roman" pitchFamily="18" charset="0"/>
                <a:cs typeface="Times New Roman" pitchFamily="18" charset="0"/>
              </a:rPr>
              <a:t> Поможет ли прививка от гриппа не заболеть?</a:t>
            </a:r>
            <a:endParaRPr lang="ru-RU" dirty="0">
              <a:latin typeface="Times New Roman" pitchFamily="18" charset="0"/>
              <a:cs typeface="Times New Roman" pitchFamily="18" charset="0"/>
            </a:endParaRPr>
          </a:p>
          <a:p>
            <a:r>
              <a:rPr lang="ru-RU" dirty="0">
                <a:latin typeface="Times New Roman" pitchFamily="18" charset="0"/>
                <a:cs typeface="Times New Roman" pitchFamily="18" charset="0"/>
              </a:rPr>
              <a:t>Эффективность прививки от гриппа — около 90%. 9 из 10 человек, которым сделали прививки, после контакта с вирусом гриппа не заболеют вовсе. Даже если человек заболеет, сама болезнь будет протекать в очень легкой форме и вероятность осложнений будет минимальна. Вакцины в ходе исследований доказали свою высокую эффективность. Они создаются ежегодно в соответствии с рекомендациями специалистов Всемирной организации здравоохранения (ВОЗ). Состав вакцины меняется год от года, потому что вирус гриппа имеет свойство мутировать. Для создания вакцины отбираются три штамма вируса гриппа, которые, по мнению ВОЗ, с наибольшей вероятностью будут распространяться в этом году.</a:t>
            </a:r>
          </a:p>
        </p:txBody>
      </p:sp>
    </p:spTree>
    <p:extLst>
      <p:ext uri="{BB962C8B-B14F-4D97-AF65-F5344CB8AC3E}">
        <p14:creationId xmlns:p14="http://schemas.microsoft.com/office/powerpoint/2010/main" val="39813161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908720"/>
            <a:ext cx="4104456" cy="3416320"/>
          </a:xfrm>
          <a:prstGeom prst="rect">
            <a:avLst/>
          </a:prstGeom>
        </p:spPr>
        <p:txBody>
          <a:bodyPr wrap="square">
            <a:spAutoFit/>
          </a:bodyPr>
          <a:lstStyle/>
          <a:p>
            <a:r>
              <a:rPr lang="ru-RU" b="1" dirty="0">
                <a:latin typeface="Times New Roman" pitchFamily="18" charset="0"/>
                <a:cs typeface="Times New Roman" pitchFamily="18" charset="0"/>
              </a:rPr>
              <a:t>Когда нужно делать прививку от гриппа?</a:t>
            </a:r>
            <a:endParaRPr lang="ru-RU" dirty="0">
              <a:latin typeface="Times New Roman" pitchFamily="18" charset="0"/>
              <a:cs typeface="Times New Roman" pitchFamily="18" charset="0"/>
            </a:endParaRPr>
          </a:p>
          <a:p>
            <a:r>
              <a:rPr lang="ru-RU" dirty="0">
                <a:latin typeface="Times New Roman" pitchFamily="18" charset="0"/>
                <a:cs typeface="Times New Roman" pitchFamily="18" charset="0"/>
              </a:rPr>
              <a:t>Оптимальное время для вакцинации — сентябрь и октябрь. Прививать необходимо хотя бы за месяц до начала предполагаемого роста заболеваемости, который приходится, как правило, на конец октября — начало ноября. Бывают случаи, когда это происходит раньше, бывает — позже.</a:t>
            </a:r>
          </a:p>
          <a:p>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endParaRPr lang="ru-RU" dirty="0">
              <a:latin typeface="Times New Roman" pitchFamily="18" charset="0"/>
              <a:cs typeface="Times New Roman" pitchFamily="18" charset="0"/>
            </a:endParaRPr>
          </a:p>
        </p:txBody>
      </p:sp>
      <p:pic>
        <p:nvPicPr>
          <p:cNvPr id="4098" name="Picture 2" descr="После вакцинации от коронавируса: последствия и осложнения у детей"/>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700808"/>
            <a:ext cx="4153180" cy="2304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42810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Врачи рассказали, сочетаются ли прививки от гриппа и коронавируса —  Российская газет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2" y="461146"/>
            <a:ext cx="9142058" cy="59215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7359343"/>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TotalTime>
  <Words>19</Words>
  <Application>Microsoft Office PowerPoint</Application>
  <PresentationFormat>Экран (4:3)</PresentationFormat>
  <Paragraphs>8</Paragraphs>
  <Slides>6</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6</vt:i4>
      </vt:variant>
    </vt:vector>
  </HeadingPairs>
  <TitlesOfParts>
    <vt:vector size="10" baseType="lpstr">
      <vt:lpstr>Arial</vt:lpstr>
      <vt:lpstr>Calibri</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OSemenova</dc:creator>
  <cp:lastModifiedBy>User</cp:lastModifiedBy>
  <cp:revision>6</cp:revision>
  <cp:lastPrinted>2021-11-03T08:47:20Z</cp:lastPrinted>
  <dcterms:created xsi:type="dcterms:W3CDTF">2021-10-13T20:16:08Z</dcterms:created>
  <dcterms:modified xsi:type="dcterms:W3CDTF">2022-12-05T01:42:32Z</dcterms:modified>
</cp:coreProperties>
</file>